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50" r:id="rId1"/>
  </p:sldMasterIdLst>
  <p:notesMasterIdLst>
    <p:notesMasterId r:id="rId7"/>
  </p:notesMasterIdLst>
  <p:handoutMasterIdLst>
    <p:handoutMasterId r:id="rId8"/>
  </p:handoutMasterIdLst>
  <p:sldIdLst>
    <p:sldId id="387" r:id="rId2"/>
    <p:sldId id="383" r:id="rId3"/>
    <p:sldId id="382" r:id="rId4"/>
    <p:sldId id="395" r:id="rId5"/>
    <p:sldId id="391" r:id="rId6"/>
  </p:sldIdLst>
  <p:sldSz cx="9144000" cy="6858000" type="screen4x3"/>
  <p:notesSz cx="6858000" cy="9947275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403" userDrawn="1">
          <p15:clr>
            <a:srgbClr val="A4A3A4"/>
          </p15:clr>
        </p15:guide>
        <p15:guide id="3" pos="28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5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3134" userDrawn="1">
          <p15:clr>
            <a:srgbClr val="A4A3A4"/>
          </p15:clr>
        </p15:guide>
        <p15:guide id="4" pos="216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БарановаЭВ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66FFFF"/>
    <a:srgbClr val="66CCFF"/>
    <a:srgbClr val="660033"/>
    <a:srgbClr val="99FF99"/>
    <a:srgbClr val="CCECFF"/>
    <a:srgbClr val="FFCCFF"/>
    <a:srgbClr val="FFCCCC"/>
    <a:srgbClr val="FFFFCC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Средний стиль 3 -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Средний стиль 4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D083AE6-46FA-4A59-8FB0-9F97EB10719F}" styleName="Светлый стиль 3 -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Средний стиль 1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13" autoAdjust="0"/>
    <p:restoredTop sz="98407" autoAdjust="0"/>
  </p:normalViewPr>
  <p:slideViewPr>
    <p:cSldViewPr snapToGrid="0">
      <p:cViewPr varScale="1">
        <p:scale>
          <a:sx n="105" d="100"/>
          <a:sy n="105" d="100"/>
        </p:scale>
        <p:origin x="408" y="96"/>
      </p:cViewPr>
      <p:guideLst>
        <p:guide orient="horz" pos="2160"/>
        <p:guide pos="3403"/>
        <p:guide pos="2881"/>
      </p:guideLst>
    </p:cSldViewPr>
  </p:slideViewPr>
  <p:outlineViewPr>
    <p:cViewPr>
      <p:scale>
        <a:sx n="33" d="100"/>
        <a:sy n="33" d="100"/>
      </p:scale>
      <p:origin x="206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584"/>
    </p:cViewPr>
  </p:sorterViewPr>
  <p:notesViewPr>
    <p:cSldViewPr snapToGrid="0">
      <p:cViewPr varScale="1">
        <p:scale>
          <a:sx n="60" d="100"/>
          <a:sy n="60" d="100"/>
        </p:scale>
        <p:origin x="-1146" y="-84"/>
      </p:cViewPr>
      <p:guideLst>
        <p:guide orient="horz" pos="3045"/>
        <p:guide pos="2160"/>
        <p:guide orient="horz" pos="3134"/>
        <p:guide pos="216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824" y="0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824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B3AC6DF-2A79-4258-A95C-14D6AD83247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76150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824" y="0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41388" y="744538"/>
            <a:ext cx="4975225" cy="37322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6119" y="4725283"/>
            <a:ext cx="5485765" cy="4476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824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77" tIns="46938" rIns="93877" bIns="4693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B4FF850-78FA-4D5A-A52A-778847184A39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4845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06B909-A12E-4202-B5B9-AA49A8407391}" type="slidenum">
              <a:rPr lang="ru-RU" smtClean="0"/>
              <a:pPr/>
              <a:t>1</a:t>
            </a:fld>
            <a:endParaRPr lang="ru-RU" dirty="0" smtClean="0"/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4400" y="742950"/>
            <a:ext cx="4968875" cy="3725863"/>
          </a:xfrm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659173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 txBox="1">
            <a:spLocks noGrp="1" noChangeArrowheads="1"/>
          </p:cNvSpPr>
          <p:nvPr/>
        </p:nvSpPr>
        <p:spPr bwMode="auto">
          <a:xfrm>
            <a:off x="3884824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877" tIns="46938" rIns="93877" bIns="46938" anchor="b"/>
          <a:lstStyle/>
          <a:p>
            <a:pPr algn="r"/>
            <a:fld id="{626C0AF5-638A-4054-8FF0-7F4CFAE79DE9}" type="slidenum">
              <a:rPr lang="ru-RU" sz="1200"/>
              <a:pPr algn="r"/>
              <a:t>2</a:t>
            </a:fld>
            <a:endParaRPr lang="ru-RU" sz="1200" dirty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41388" y="744538"/>
            <a:ext cx="4975225" cy="3732212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096981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 txBox="1">
            <a:spLocks noGrp="1" noChangeArrowheads="1"/>
          </p:cNvSpPr>
          <p:nvPr/>
        </p:nvSpPr>
        <p:spPr bwMode="auto">
          <a:xfrm>
            <a:off x="3884824" y="9447297"/>
            <a:ext cx="2971589" cy="498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877" tIns="46938" rIns="93877" bIns="46938" anchor="b"/>
          <a:lstStyle/>
          <a:p>
            <a:pPr algn="r"/>
            <a:fld id="{626C0AF5-638A-4054-8FF0-7F4CFAE79DE9}" type="slidenum">
              <a:rPr lang="ru-RU" sz="1200"/>
              <a:pPr algn="r"/>
              <a:t>3</a:t>
            </a:fld>
            <a:endParaRPr lang="ru-RU" sz="1200" dirty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41388" y="744538"/>
            <a:ext cx="4975225" cy="3732212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621561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1" y="2130432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A1C4AE-D17A-4E27-8DE8-A77A63AFCA90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1E0FAC-DFF5-4C37-8971-F1A2400B7D1A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BBA358-7AEA-451E-BC3A-F9BD75E27E87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6A69C5-DC48-45D0-BF9B-9208117BA797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2" y="274644"/>
            <a:ext cx="2057401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1" y="274644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5FB9E-BEA3-43B1-8D84-FDFDA4EA9B48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D9E421-0DE1-44FF-A035-9D13A2B7EFBD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EAA80-DD81-49F2-9324-E88E693C791A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8497B2-772D-4023-84D7-D473E8386A4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5" y="440690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053FF9-18DA-4734-B4C2-9D4B4C1503C0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94FC00-40E4-458D-AD05-801E70F2013B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1" y="160020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1" y="160020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8A0F5B-3E1E-4C43-88CE-2B47DFC11A21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3A6127-1D2B-4715-AF84-0F5BAC701675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30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30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7E930-7F7E-4975-9177-0F91A28FD507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9C40FB-3978-453C-9EA6-4B4D26F0FC02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076FD-C86B-45C4-9350-ACCDD1F9DAD1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89682F-536C-4E12-9DD5-23251CA590BB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9EA21-EE41-4694-AD12-9BC13C738B81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522EF4-1242-4F83-8B32-EDCAE45C01A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73049"/>
            <a:ext cx="300831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7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435104"/>
            <a:ext cx="300831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F814C-B110-4B12-9E06-E8EC11FF2201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09878-4BB2-48FB-B231-050E9C9DA9B4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4291A-C877-4931-8CF5-541223913869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87ABC3-BC3D-4BE2-9729-44701FC26DF7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1" y="274639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1600204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1351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1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5970DCC1-02D0-4641-8457-CB559CE221BE}" type="datetime1">
              <a:rPr lang="ru-RU" smtClean="0"/>
              <a:t>19.02.2019</a:t>
            </a:fld>
            <a:endParaRPr lang="ru-RU" dirty="0"/>
          </a:p>
        </p:txBody>
      </p:sp>
      <p:sp>
        <p:nvSpPr>
          <p:cNvPr id="135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1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1351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1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0F82F95-DA4D-4799-A38A-F25AB182E45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3" r:id="rId1"/>
    <p:sldLayoutId id="2147484064" r:id="rId2"/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  <p:sldLayoutId id="2147484071" r:id="rId9"/>
    <p:sldLayoutId id="2147484072" r:id="rId10"/>
    <p:sldLayoutId id="2147484073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940383" y="136515"/>
            <a:ext cx="6896218" cy="812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r>
              <a:rPr lang="ru-RU" sz="2000" b="1" dirty="0" smtClean="0">
                <a:solidFill>
                  <a:srgbClr val="A88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КОМИТЕТ </a:t>
            </a:r>
            <a:r>
              <a:rPr lang="ru-RU" sz="2000" b="1" dirty="0">
                <a:solidFill>
                  <a:srgbClr val="A88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ПО ДЕЛАМ КУЛЬТУРЫ </a:t>
            </a:r>
          </a:p>
          <a:p>
            <a:pPr>
              <a:defRPr/>
            </a:pPr>
            <a:r>
              <a:rPr lang="ru-RU" sz="2000" b="1" dirty="0">
                <a:solidFill>
                  <a:srgbClr val="A88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ТВЕРСКОЙ ОБЛАСТИ </a:t>
            </a:r>
          </a:p>
          <a:p>
            <a:pPr>
              <a:defRPr/>
            </a:pPr>
            <a:endParaRPr lang="ru-RU" sz="1800" b="1" dirty="0">
              <a:solidFill>
                <a:srgbClr val="A88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7" name="Прямоугольник 13"/>
          <p:cNvSpPr>
            <a:spLocks noChangeArrowheads="1"/>
          </p:cNvSpPr>
          <p:nvPr/>
        </p:nvSpPr>
        <p:spPr bwMode="auto">
          <a:xfrm>
            <a:off x="1015479" y="4629149"/>
            <a:ext cx="7147992" cy="14157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endParaRPr lang="ru-RU" sz="2400" b="1" i="1" dirty="0">
              <a:solidFill>
                <a:srgbClr val="99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2400" b="1" i="1" dirty="0">
              <a:solidFill>
                <a:srgbClr val="99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sz="2400" b="1" i="1" dirty="0">
              <a:solidFill>
                <a:srgbClr val="99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ru-RU" dirty="0"/>
          </a:p>
        </p:txBody>
      </p:sp>
      <p:sp>
        <p:nvSpPr>
          <p:cNvPr id="7" name="Содержимое 4"/>
          <p:cNvSpPr txBox="1">
            <a:spLocks/>
          </p:cNvSpPr>
          <p:nvPr/>
        </p:nvSpPr>
        <p:spPr>
          <a:xfrm>
            <a:off x="248575" y="1745672"/>
            <a:ext cx="8625517" cy="371447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ru-RU" sz="3000" b="1" dirty="0" smtClean="0">
                <a:latin typeface="Times New Roman"/>
                <a:ea typeface="Times New Roman"/>
                <a:cs typeface="Times New Roman"/>
              </a:rPr>
              <a:t>О перемещении </a:t>
            </a:r>
            <a:br>
              <a:rPr lang="ru-RU" sz="3000" b="1" dirty="0" smtClean="0">
                <a:latin typeface="Times New Roman"/>
                <a:ea typeface="Times New Roman"/>
                <a:cs typeface="Times New Roman"/>
              </a:rPr>
            </a:br>
            <a:r>
              <a:rPr lang="ru-RU" sz="3000" b="1" dirty="0" err="1" smtClean="0">
                <a:latin typeface="Times New Roman"/>
                <a:ea typeface="Times New Roman"/>
                <a:cs typeface="Times New Roman"/>
              </a:rPr>
              <a:t>Торопецкого</a:t>
            </a:r>
            <a:r>
              <a:rPr lang="ru-RU" sz="3000" b="1" dirty="0" smtClean="0">
                <a:latin typeface="Times New Roman"/>
                <a:ea typeface="Times New Roman"/>
                <a:cs typeface="Times New Roman"/>
              </a:rPr>
              <a:t> </a:t>
            </a:r>
            <a:r>
              <a:rPr lang="ru-RU" sz="3000" b="1" dirty="0">
                <a:latin typeface="Times New Roman"/>
                <a:ea typeface="Times New Roman"/>
                <a:cs typeface="Times New Roman"/>
              </a:rPr>
              <a:t>краеведческого </a:t>
            </a:r>
            <a:r>
              <a:rPr lang="ru-RU" sz="3000" b="1" dirty="0" smtClean="0">
                <a:latin typeface="Times New Roman"/>
                <a:ea typeface="Times New Roman"/>
                <a:cs typeface="Times New Roman"/>
              </a:rPr>
              <a:t>музея –</a:t>
            </a:r>
            <a:r>
              <a:rPr lang="ru-RU" sz="3000" b="1" dirty="0">
                <a:latin typeface="Times New Roman"/>
                <a:ea typeface="Times New Roman"/>
                <a:cs typeface="Times New Roman"/>
              </a:rPr>
              <a:t/>
            </a:r>
            <a:br>
              <a:rPr lang="ru-RU" sz="3000" b="1" dirty="0">
                <a:latin typeface="Times New Roman"/>
                <a:ea typeface="Times New Roman"/>
                <a:cs typeface="Times New Roman"/>
              </a:rPr>
            </a:br>
            <a:r>
              <a:rPr lang="ru-RU" sz="3000" b="1" dirty="0" smtClean="0">
                <a:latin typeface="Times New Roman"/>
                <a:ea typeface="Times New Roman"/>
                <a:cs typeface="Times New Roman"/>
              </a:rPr>
              <a:t>филиала ГБУК Тверской области «Тверской государственный объединенный музей»</a:t>
            </a:r>
            <a:endParaRPr lang="ru-RU" sz="3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2" y="74713"/>
            <a:ext cx="1847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dirty="0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33" y="155541"/>
            <a:ext cx="755650" cy="86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Прямоугольник 15"/>
          <p:cNvSpPr>
            <a:spLocks noChangeArrowheads="1"/>
          </p:cNvSpPr>
          <p:nvPr/>
        </p:nvSpPr>
        <p:spPr bwMode="auto">
          <a:xfrm>
            <a:off x="3027363" y="5910263"/>
            <a:ext cx="3089275" cy="58420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altLang="ru-RU" sz="1600" b="1" dirty="0">
                <a:solidFill>
                  <a:srgbClr val="CC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  <a:r>
              <a:rPr lang="ru-RU" altLang="ru-RU" sz="1600" b="1">
                <a:solidFill>
                  <a:srgbClr val="CC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1600" b="1">
                <a:solidFill>
                  <a:srgbClr val="CC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600" b="1" smtClean="0">
                <a:solidFill>
                  <a:srgbClr val="CC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29 </a:t>
            </a:r>
            <a:r>
              <a:rPr lang="ru-RU" altLang="ru-RU" sz="1600" b="1" dirty="0" smtClean="0">
                <a:solidFill>
                  <a:srgbClr val="CC99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января 2019 года</a:t>
            </a:r>
            <a:endParaRPr lang="ru-RU" altLang="ru-RU" sz="1600" b="1" dirty="0">
              <a:solidFill>
                <a:srgbClr val="CC99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99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814647" y="103809"/>
            <a:ext cx="8329353" cy="912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БОГОЯВЛЕНСКАЯ ЦЕРКОВЬ, </a:t>
            </a:r>
            <a:r>
              <a:rPr lang="de-DE" sz="2000" b="1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XVIII </a:t>
            </a:r>
            <a:r>
              <a:rPr lang="ru-RU" sz="2000" b="1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в., </a:t>
            </a: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г</a:t>
            </a:r>
            <a:r>
              <a:rPr lang="ru-RU" sz="2000" b="1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Торопец</a:t>
            </a:r>
            <a:endParaRPr lang="ru-RU" sz="20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47141" name="Прямоугольник 12"/>
          <p:cNvSpPr>
            <a:spLocks noChangeArrowheads="1"/>
          </p:cNvSpPr>
          <p:nvPr/>
        </p:nvSpPr>
        <p:spPr bwMode="auto">
          <a:xfrm>
            <a:off x="1293710" y="1349379"/>
            <a:ext cx="68630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ru-RU" sz="20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2" y="74713"/>
            <a:ext cx="1847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dirty="0"/>
          </a:p>
        </p:txBody>
      </p:sp>
      <p:sp>
        <p:nvSpPr>
          <p:cNvPr id="47117" name="Номер слайда 47116"/>
          <p:cNvSpPr>
            <a:spLocks noGrp="1"/>
          </p:cNvSpPr>
          <p:nvPr>
            <p:ph type="sldNum" sz="quarter" idx="12"/>
          </p:nvPr>
        </p:nvSpPr>
        <p:spPr>
          <a:xfrm>
            <a:off x="7010400" y="6381749"/>
            <a:ext cx="2133600" cy="476251"/>
          </a:xfrm>
        </p:spPr>
        <p:txBody>
          <a:bodyPr/>
          <a:lstStyle/>
          <a:p>
            <a:pPr>
              <a:defRPr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7" y="74713"/>
            <a:ext cx="755650" cy="86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Скругленный прямоугольник 8"/>
          <p:cNvSpPr/>
          <p:nvPr/>
        </p:nvSpPr>
        <p:spPr>
          <a:xfrm>
            <a:off x="594804" y="1050688"/>
            <a:ext cx="4598633" cy="354900"/>
          </a:xfrm>
          <a:prstGeom prst="roundRec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3175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  <a:spcAft>
                <a:spcPts val="300"/>
              </a:spcAft>
            </a:pP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Торопецкий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краеведческий музей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2829"/>
              </p:ext>
            </p:extLst>
          </p:nvPr>
        </p:nvGraphicFramePr>
        <p:xfrm>
          <a:off x="568170" y="4872135"/>
          <a:ext cx="4678532" cy="1480552"/>
        </p:xfrm>
        <a:graphic>
          <a:graphicData uri="http://schemas.openxmlformats.org/drawingml/2006/table">
            <a:tbl>
              <a:tblPr firstRow="1" firstCol="1" bandRow="1">
                <a:tableStyleId>{1E171933-4619-4E11-9A3F-F7608DF75F80}</a:tableStyleId>
              </a:tblPr>
              <a:tblGrid>
                <a:gridCol w="3713185"/>
                <a:gridCol w="965347"/>
              </a:tblGrid>
              <a:tr h="370138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Общая площадь территории</a:t>
                      </a:r>
                      <a:endParaRPr lang="ru-RU" sz="16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1 300 м</a:t>
                      </a:r>
                      <a:r>
                        <a:rPr lang="ru-RU" sz="1600" b="1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1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1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Общая площадь помещений </a:t>
                      </a:r>
                      <a:endParaRPr lang="ru-RU" sz="1600" b="1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479,6 м</a:t>
                      </a:r>
                      <a:r>
                        <a:rPr lang="ru-RU" sz="1600" b="1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1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1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Экспозиционно-выставочная площадь</a:t>
                      </a:r>
                      <a:endParaRPr lang="ru-RU" sz="1600" b="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316 м</a:t>
                      </a:r>
                      <a:r>
                        <a:rPr lang="ru-RU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138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ru-RU" sz="16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Площадь под хранение фондов</a:t>
                      </a:r>
                      <a:endParaRPr lang="ru-RU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 м</a:t>
                      </a:r>
                      <a:r>
                        <a:rPr lang="ru-RU" sz="1600" b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66" y="1441099"/>
            <a:ext cx="4856169" cy="3395525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308" y="1244543"/>
            <a:ext cx="3234249" cy="242568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869" y="3985235"/>
            <a:ext cx="3222688" cy="220207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52646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3"/>
          <p:cNvSpPr txBox="1">
            <a:spLocks noChangeArrowheads="1"/>
          </p:cNvSpPr>
          <p:nvPr/>
        </p:nvSpPr>
        <p:spPr bwMode="auto">
          <a:xfrm>
            <a:off x="814647" y="103809"/>
            <a:ext cx="8329353" cy="912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ПРЕДЛОЖЕНИЕ ПО РАЗМЕЩЕНИЮ </a:t>
            </a:r>
            <a:b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ТОРОПЕЦКОГО КРАЕВЕДЧЕСКОГО МУЗЕЯ</a:t>
            </a:r>
            <a:endParaRPr lang="ru-RU" sz="2000" b="1" dirty="0">
              <a:solidFill>
                <a:srgbClr val="CCAF0A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7141" name="Прямоугольник 12"/>
          <p:cNvSpPr>
            <a:spLocks noChangeArrowheads="1"/>
          </p:cNvSpPr>
          <p:nvPr/>
        </p:nvSpPr>
        <p:spPr bwMode="auto">
          <a:xfrm>
            <a:off x="1293710" y="1349379"/>
            <a:ext cx="686304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ru-RU" sz="20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2" y="74713"/>
            <a:ext cx="1847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dirty="0"/>
          </a:p>
        </p:txBody>
      </p:sp>
      <p:sp>
        <p:nvSpPr>
          <p:cNvPr id="47117" name="Номер слайда 47116"/>
          <p:cNvSpPr>
            <a:spLocks noGrp="1"/>
          </p:cNvSpPr>
          <p:nvPr>
            <p:ph type="sldNum" sz="quarter" idx="12"/>
          </p:nvPr>
        </p:nvSpPr>
        <p:spPr>
          <a:xfrm>
            <a:off x="7010400" y="6381749"/>
            <a:ext cx="2133600" cy="476251"/>
          </a:xfrm>
        </p:spPr>
        <p:txBody>
          <a:bodyPr/>
          <a:lstStyle/>
          <a:p>
            <a:pPr>
              <a:defRPr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7" y="74713"/>
            <a:ext cx="755650" cy="86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Скругленный прямоугольник 1"/>
          <p:cNvSpPr/>
          <p:nvPr/>
        </p:nvSpPr>
        <p:spPr>
          <a:xfrm>
            <a:off x="745725" y="4074661"/>
            <a:ext cx="4162718" cy="541724"/>
          </a:xfrm>
          <a:prstGeom prst="roundRec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3175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Здание, расположенное по адресу </a:t>
            </a:r>
            <a:b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 Торопец, 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ул. 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Ленина, 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д. 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5153892" y="1076483"/>
            <a:ext cx="3632772" cy="5120131"/>
          </a:xfrm>
          <a:prstGeom prst="roundRect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softEdge rad="635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После </a:t>
            </a:r>
            <a:r>
              <a:rPr lang="ru-RU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ремонта объекта в </a:t>
            </a:r>
            <a:r>
              <a:rPr lang="ru-RU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здании можно будет разместить</a:t>
            </a:r>
            <a:r>
              <a:rPr lang="ru-RU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ru-RU" sz="1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оборудованную 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входную зону;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краеведческую 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экспозицию;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выставочный 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зал;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фондохранилище;</a:t>
            </a:r>
          </a:p>
          <a:p>
            <a:pPr marL="285750" indent="-180000">
              <a:buFont typeface="Arial" panose="020B0604020202020204" pitchFamily="34" charset="0"/>
              <a:buChar char="•"/>
            </a:pP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помещение для интерактивных занятий с детьми</a:t>
            </a:r>
          </a:p>
          <a:p>
            <a:pPr marL="105750"/>
            <a:endParaRPr lang="ru-RU" sz="1800" b="1" spc="5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5750"/>
            <a:r>
              <a:rPr lang="ru-RU" sz="1600" b="1" spc="5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Ориентировочная стоимость </a:t>
            </a:r>
            <a:r>
              <a:rPr lang="ru-RU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комплекса ремонтных работ </a:t>
            </a:r>
            <a:r>
              <a:rPr lang="ru-RU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(проектные работы, ремонтные работы, ремонт инженерных сетей, установка охранно-пожарной сигнализации, благоустройство территории) </a:t>
            </a:r>
          </a:p>
          <a:p>
            <a:pPr marL="105750"/>
            <a:endParaRPr lang="ru-RU" sz="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5750"/>
            <a:r>
              <a:rPr lang="ru-RU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 26 511,28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  </a:t>
            </a:r>
            <a:r>
              <a:rPr lang="ru-RU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тыс. руб.</a:t>
            </a:r>
            <a:endParaRPr lang="ru-RU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441563"/>
              </p:ext>
            </p:extLst>
          </p:nvPr>
        </p:nvGraphicFramePr>
        <p:xfrm>
          <a:off x="745725" y="4805598"/>
          <a:ext cx="4162718" cy="16040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56263"/>
                <a:gridCol w="1206455"/>
              </a:tblGrid>
              <a:tr h="273194">
                <a:tc gridSpan="2"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Здание первой половины</a:t>
                      </a:r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XX </a:t>
                      </a:r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в.</a:t>
                      </a:r>
                      <a:endParaRPr lang="ru-RU" sz="1600" b="0" baseline="300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54281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Ранее</a:t>
                      </a:r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здесь располагался </a:t>
                      </a:r>
                      <a:r>
                        <a:rPr lang="ru-RU" sz="1600" b="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Торопецкий</a:t>
                      </a: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колледж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ru-RU" sz="16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областная</a:t>
                      </a:r>
                      <a:r>
                        <a:rPr lang="ru-RU" sz="1600" b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собственность, в настоящее время не используется)</a:t>
                      </a:r>
                      <a:endParaRPr lang="ru-RU" sz="1600" b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861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Общая площадь территории</a:t>
                      </a:r>
                      <a:endParaRPr lang="ru-RU" sz="1600" b="1" i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4 047</a:t>
                      </a: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</a:t>
                      </a:r>
                      <a:r>
                        <a:rPr lang="ru-RU" sz="1600" b="1" i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1" i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61941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Общая площадь</a:t>
                      </a:r>
                      <a:r>
                        <a:rPr lang="ru-RU" sz="1600" b="1" i="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600" b="1" i="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помещений</a:t>
                      </a:r>
                      <a:endParaRPr lang="ru-RU" sz="1600" b="1" i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730</a:t>
                      </a:r>
                      <a:r>
                        <a:rPr lang="ru-RU" sz="1600" b="1" i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м</a:t>
                      </a:r>
                      <a:r>
                        <a:rPr lang="ru-RU" sz="1600" b="1" i="0" baseline="300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1" i="0" baseline="300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016" marR="66016" marT="0" marB="0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96" y="1076482"/>
            <a:ext cx="4372299" cy="291486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4352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7010400" y="6381749"/>
            <a:ext cx="2133600" cy="476251"/>
          </a:xfrm>
        </p:spPr>
        <p:txBody>
          <a:bodyPr/>
          <a:lstStyle/>
          <a:p>
            <a:pPr>
              <a:defRPr/>
            </a:pPr>
            <a:fld id="{B4522EF4-1242-4F83-8B32-EDCAE45C01A0}" type="slidenum">
              <a:rPr lang="ru-RU" smtClean="0"/>
              <a:pPr>
                <a:defRPr/>
              </a:pPr>
              <a:t>4</a:t>
            </a:fld>
            <a:endParaRPr lang="ru-RU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814647" y="103809"/>
            <a:ext cx="8329353" cy="912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ru-RU" sz="2000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КОЛИЧЕСТВО ПОСЕТИТЕЛЕЙ</a:t>
            </a:r>
            <a:endParaRPr lang="ru-RU" sz="2000" b="1" dirty="0">
              <a:solidFill>
                <a:srgbClr val="CCAF0A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7" y="74713"/>
            <a:ext cx="755650" cy="865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824878"/>
              </p:ext>
            </p:extLst>
          </p:nvPr>
        </p:nvGraphicFramePr>
        <p:xfrm>
          <a:off x="814647" y="1016617"/>
          <a:ext cx="7948352" cy="1149001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499676"/>
                <a:gridCol w="1362169"/>
                <a:gridCol w="1362169"/>
                <a:gridCol w="1362169"/>
                <a:gridCol w="1362169"/>
              </a:tblGrid>
              <a:tr h="5646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Год</a:t>
                      </a:r>
                      <a:endParaRPr lang="ru-RU" sz="17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2015</a:t>
                      </a:r>
                      <a:endParaRPr lang="ru-RU" sz="17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  <a:endParaRPr lang="ru-RU" sz="17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2017</a:t>
                      </a:r>
                      <a:endParaRPr lang="ru-RU" sz="17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2018</a:t>
                      </a:r>
                      <a:endParaRPr lang="ru-RU" sz="17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</a:tr>
              <a:tr h="58433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Посещаемость, чел.</a:t>
                      </a:r>
                      <a:endParaRPr lang="ru-RU" sz="1700" b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6 123</a:t>
                      </a:r>
                      <a:endParaRPr lang="ru-RU" sz="17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6 485</a:t>
                      </a:r>
                      <a:endParaRPr lang="ru-RU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6 294</a:t>
                      </a:r>
                      <a:endParaRPr lang="ru-RU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</a:t>
                      </a:r>
                      <a:r>
                        <a:rPr lang="ru-RU" sz="17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997</a:t>
                      </a:r>
                      <a:endParaRPr lang="ru-RU" sz="1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660" marR="66660" marT="0" marB="0" anchor="ctr"/>
                </a:tc>
              </a:tr>
            </a:tbl>
          </a:graphicData>
        </a:graphic>
      </p:graphicFrame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9" b="24704"/>
          <a:stretch/>
        </p:blipFill>
        <p:spPr>
          <a:xfrm>
            <a:off x="733996" y="2343150"/>
            <a:ext cx="8091164" cy="4330227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874045760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66197" y="3931920"/>
            <a:ext cx="6906203" cy="223338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Комитет по делам культуры Тверской области</a:t>
            </a: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Юридический адрес: г. Тверь, проспект Чайковского, д.26</a:t>
            </a: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Телефон: 8 (4822) 34-28-54</a:t>
            </a:r>
          </a:p>
          <a:p>
            <a:pPr marL="0" indent="0">
              <a:buNone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mail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info@tvercult69</a:t>
            </a: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</a:t>
            </a:r>
            <a:endParaRPr lang="ru-RU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Председатель Комитета по делам культуры Тверской области </a:t>
            </a:r>
          </a:p>
          <a:p>
            <a:pPr marL="0" indent="0">
              <a:buNone/>
            </a:pPr>
            <a:r>
              <a:rPr lang="ru-RU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Репина Ирина Александровна </a:t>
            </a:r>
          </a:p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650212" y="6166858"/>
            <a:ext cx="373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155948" y="109794"/>
            <a:ext cx="756000" cy="8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92824942"/>
      </p:ext>
    </p:extLst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Оформление по умолчанию">
  <a:themeElements>
    <a:clrScheme name="Техническая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Оформление по умолчанию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Оформление по умолчанию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26273</TotalTime>
  <Words>207</Words>
  <Application>Microsoft Office PowerPoint</Application>
  <PresentationFormat>Экран (4:3)</PresentationFormat>
  <Paragraphs>59</Paragraphs>
  <Slides>5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ＭＳ Ｐゴシック</vt:lpstr>
      <vt:lpstr>Arial</vt:lpstr>
      <vt:lpstr>Calibri</vt:lpstr>
      <vt:lpstr>Times New Roman</vt:lpstr>
      <vt:lpstr>1_Оформление по умолчанию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ТЕХНИЧЕСКОЕ ЗАДАНИЕ  НА РЕКОНСТРУКЦИЮ МОУ «СРЕДНЯЯ ШКОЛА №13»  (с устройством пристройки столовой)   в г. КИМРЫ   ТВЕРСКОЙ ОБЛАСТИ  А.А.Каспржак начальник департамента образования Тверской области</dc:title>
  <dc:creator>peres</dc:creator>
  <cp:lastModifiedBy>Ирина А. Репина</cp:lastModifiedBy>
  <cp:revision>811</cp:revision>
  <cp:lastPrinted>2018-12-25T14:04:03Z</cp:lastPrinted>
  <dcterms:created xsi:type="dcterms:W3CDTF">2008-10-17T07:39:58Z</dcterms:created>
  <dcterms:modified xsi:type="dcterms:W3CDTF">2019-02-19T14:04:42Z</dcterms:modified>
</cp:coreProperties>
</file>